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8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  <p:sldId id="293" r:id="rId37"/>
    <p:sldId id="295" r:id="rId38"/>
    <p:sldId id="296" r:id="rId39"/>
    <p:sldId id="297" r:id="rId40"/>
    <p:sldId id="321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9" r:id="rId50"/>
    <p:sldId id="306" r:id="rId51"/>
    <p:sldId id="313" r:id="rId52"/>
    <p:sldId id="307" r:id="rId53"/>
    <p:sldId id="319" r:id="rId54"/>
    <p:sldId id="320" r:id="rId55"/>
    <p:sldId id="308" r:id="rId56"/>
    <p:sldId id="310" r:id="rId57"/>
    <p:sldId id="311" r:id="rId58"/>
    <p:sldId id="312" r:id="rId59"/>
    <p:sldId id="314" r:id="rId60"/>
    <p:sldId id="316" r:id="rId61"/>
    <p:sldId id="318" r:id="rId62"/>
    <p:sldId id="317" r:id="rId6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EF31BD"/>
    <a:srgbClr val="FF0066"/>
    <a:srgbClr val="FFFF66"/>
    <a:srgbClr val="FFFF99"/>
    <a:srgbClr val="FF66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10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2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BF46FFF-4FE8-4B8B-BB1C-83C1F2C5104D}" type="datetimeFigureOut">
              <a:rPr lang="uk-UA" smtClean="0"/>
              <a:t>04.02.2025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83441AA-8EFB-4519-AF6B-651A77D7B8AF}" type="slidenum">
              <a:rPr lang="uk-UA" smtClean="0"/>
              <a:t>‹#›</a:t>
            </a:fld>
            <a:endParaRPr lang="uk-U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45" y="-1"/>
            <a:ext cx="922121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rgbClr val="660066"/>
                </a:solidFill>
                <a:latin typeface="+mn-lt"/>
              </a:rPr>
              <a:t>Музей історії села велика Глуша</a:t>
            </a:r>
            <a:endParaRPr lang="uk-UA" sz="5400" dirty="0">
              <a:solidFill>
                <a:srgbClr val="660066"/>
              </a:solidFill>
              <a:latin typeface="+mn-lt"/>
            </a:endParaRP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149080"/>
            <a:ext cx="3880520" cy="2184648"/>
          </a:xfrm>
        </p:spPr>
        <p:txBody>
          <a:bodyPr>
            <a:normAutofit fontScale="92500"/>
          </a:bodyPr>
          <a:lstStyle/>
          <a:p>
            <a:r>
              <a:rPr lang="uk-UA" dirty="0" smtClean="0">
                <a:solidFill>
                  <a:srgbClr val="002060"/>
                </a:solidFill>
              </a:rPr>
              <a:t>Село Велика Глуша     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Вул. О. Пасика , 85</a:t>
            </a:r>
          </a:p>
          <a:p>
            <a:r>
              <a:rPr lang="uk-UA" dirty="0" err="1" smtClean="0">
                <a:solidFill>
                  <a:srgbClr val="002060"/>
                </a:solidFill>
              </a:rPr>
              <a:t>Камінь-Каширський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2060"/>
                </a:solidFill>
              </a:rPr>
              <a:t>р-н,</a:t>
            </a:r>
          </a:p>
          <a:p>
            <a:r>
              <a:rPr lang="uk-UA" dirty="0" smtClean="0">
                <a:solidFill>
                  <a:srgbClr val="002060"/>
                </a:solidFill>
              </a:rPr>
              <a:t>Волинська обл.</a:t>
            </a:r>
            <a:endParaRPr lang="uk-UA" dirty="0">
              <a:solidFill>
                <a:srgbClr val="002060"/>
              </a:solidFill>
            </a:endParaRPr>
          </a:p>
        </p:txBody>
      </p:sp>
      <p:pic>
        <p:nvPicPr>
          <p:cNvPr id="2" name="Дорожка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38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"/>
    </mc:Choice>
    <mc:Fallback xmlns="">
      <p:transition spd="slow" advTm="7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O\школа\музей\DSC_3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977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212418"/>
      </p:ext>
    </p:extLst>
  </p:cSld>
  <p:clrMapOvr>
    <a:masterClrMapping/>
  </p:clrMapOvr>
  <p:transition spd="slow" advTm="1899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\школа\музей\DSC_3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17" y="476672"/>
            <a:ext cx="879771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2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75">
        <p:split orient="vert"/>
      </p:transition>
    </mc:Choice>
    <mc:Fallback xmlns="">
      <p:transition spd="slow" advTm="24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FOTO\школа\музей\DSC_3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156"/>
            <a:ext cx="4236964" cy="639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38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37">
        <p:fade/>
      </p:transition>
    </mc:Choice>
    <mc:Fallback xmlns="">
      <p:transition spd="med" advTm="2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O\школа\музей\DSC_3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35990"/>
            <a:ext cx="858048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0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837">
        <p14:glitter pattern="hexagon"/>
      </p:transition>
    </mc:Choice>
    <mc:Fallback xmlns="">
      <p:transition spd="slow" advTm="2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O\школа\музей\DSC_3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4" y="476672"/>
            <a:ext cx="858048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63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91">
        <p14:doors dir="vert"/>
      </p:transition>
    </mc:Choice>
    <mc:Fallback xmlns="">
      <p:transition spd="slow" advTm="20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O\школа\музей\DSC_3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5" y="548680"/>
            <a:ext cx="8471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6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798">
        <p14:switch dir="r"/>
      </p:transition>
    </mc:Choice>
    <mc:Fallback xmlns="">
      <p:transition spd="slow" advTm="17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O\школа\музей\DSC_3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580485" cy="5688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1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984">
        <p14:vortex dir="r"/>
      </p:transition>
    </mc:Choice>
    <mc:Fallback xmlns="">
      <p:transition spd="slow" advTm="1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FOTO\школа\музей\DSC_3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064896" cy="5346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6473920"/>
      </p:ext>
    </p:extLst>
  </p:cSld>
  <p:clrMapOvr>
    <a:masterClrMapping/>
  </p:clrMapOvr>
  <p:transition spd="slow" advTm="2263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FOTO\школа\музей\DSC_3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63258" cy="55446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51334"/>
      </p:ext>
    </p:extLst>
  </p:cSld>
  <p:clrMapOvr>
    <a:masterClrMapping/>
  </p:clrMapOvr>
  <p:transition spd="slow" advTm="271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FOTO\школа\музей\DSC_3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71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544">
        <p14:shred/>
      </p:transition>
    </mc:Choice>
    <mc:Fallback xmlns="">
      <p:transition spd="slow" advTm="25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" y="1"/>
            <a:ext cx="9149186" cy="686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1187624" y="984516"/>
            <a:ext cx="7128792" cy="4433378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b="1" i="1" dirty="0">
                <a:solidFill>
                  <a:srgbClr val="002060"/>
                </a:solidFill>
              </a:rPr>
              <a:t>Експозиції музею</a:t>
            </a:r>
          </a:p>
        </p:txBody>
      </p:sp>
    </p:spTree>
    <p:extLst>
      <p:ext uri="{BB962C8B-B14F-4D97-AF65-F5344CB8AC3E}">
        <p14:creationId xmlns:p14="http://schemas.microsoft.com/office/powerpoint/2010/main" val="2834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9">
        <p14:prism isContent="1"/>
      </p:transition>
    </mc:Choice>
    <mc:Fallback xmlns="">
      <p:transition spd="slow" advTm="22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O\школа\музей\DSC_3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83632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9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290">
        <p14:flash/>
      </p:transition>
    </mc:Choice>
    <mc:Fallback xmlns="">
      <p:transition spd="slow" advTm="32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FOTO\школа\музей\DSC_3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68909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758142"/>
      </p:ext>
    </p:extLst>
  </p:cSld>
  <p:clrMapOvr>
    <a:masterClrMapping/>
  </p:clrMapOvr>
  <p:transition spd="slow" advTm="3109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FOTO\школа\музей\DSC_3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471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3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0">
        <p:fade/>
      </p:transition>
    </mc:Choice>
    <mc:Fallback xmlns="">
      <p:transition spd="med" advTm="26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FOTO\школа\музей\DSC_3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3" y="548680"/>
            <a:ext cx="84718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3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46">
        <p:circle/>
      </p:transition>
    </mc:Choice>
    <mc:Fallback xmlns="">
      <p:transition spd="slow" advTm="234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FOTO\школа\музей\DSC_3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912" cy="54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27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09">
        <p:dissolve/>
      </p:transition>
    </mc:Choice>
    <mc:Fallback xmlns="">
      <p:transition spd="slow" advTm="270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FOTO\школа\музей\DSC_3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-19050"/>
            <a:ext cx="45593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84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78">
        <p14:prism/>
      </p:transition>
    </mc:Choice>
    <mc:Fallback xmlns="">
      <p:transition spd="slow" advTm="25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FOTO\школа\музей\DSC_3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620688"/>
            <a:ext cx="858048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8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45">
        <p14:warp dir="in"/>
      </p:transition>
    </mc:Choice>
    <mc:Fallback xmlns="">
      <p:transition spd="slow" advTm="20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FOTO\школа\музей\DSC_3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64" y="-1"/>
            <a:ext cx="4552985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59">
        <p14:gallery dir="l"/>
      </p:transition>
    </mc:Choice>
    <mc:Fallback xmlns="">
      <p:transition spd="slow" advTm="3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FOTO\школа\музей\DSC_34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7457233" cy="49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D:\FOTO\школа\музей\DSC_34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39" y="1628800"/>
            <a:ext cx="7202891" cy="47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252">
        <p14:doors dir="vert"/>
      </p:transition>
    </mc:Choice>
    <mc:Fallback xmlns="">
      <p:transition spd="slow" advTm="5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FOTO\школа\музей\DSC_3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3717"/>
            <a:ext cx="82546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8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16">
        <p14:flip dir="r"/>
      </p:transition>
    </mc:Choice>
    <mc:Fallback xmlns="">
      <p:transition spd="slow" advTm="2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TO\школа\музей\DSC_3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" y="404664"/>
            <a:ext cx="9123554" cy="6048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19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29">
        <p14:flip dir="r"/>
      </p:transition>
    </mc:Choice>
    <mc:Fallback xmlns="">
      <p:transition spd="slow" advTm="21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FOTO\школа\музей\DSC_3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8" y="476672"/>
            <a:ext cx="868909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23">
        <p14:prism/>
      </p:transition>
    </mc:Choice>
    <mc:Fallback xmlns="">
      <p:transition spd="slow" advTm="3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FOTO\школа\музей\DSC_3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632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53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98">
        <p14:window dir="vert"/>
      </p:transition>
    </mc:Choice>
    <mc:Fallback xmlns="">
      <p:transition spd="slow" advTm="31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FOTO\школа\музей\DSC_3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4603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2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">
        <p14:prism isContent="1"/>
      </p:transition>
    </mc:Choice>
    <mc:Fallback xmlns="">
      <p:transition spd="slow" advTm="25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D:\FOTO\школа\музей\DSC_35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58048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0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">
        <p14:ferris dir="l"/>
      </p:transition>
    </mc:Choice>
    <mc:Fallback xmlns="">
      <p:transition spd="slow" advTm="1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FOTO\школа\музей\DSC_3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548680"/>
            <a:ext cx="858048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2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227">
        <p14:pan dir="u"/>
      </p:transition>
    </mc:Choice>
    <mc:Fallback xmlns="">
      <p:transition spd="slow" advTm="22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3429000"/>
            <a:ext cx="1105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Екскурсії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62"/>
            <a:ext cx="9149186" cy="674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-облако 2"/>
          <p:cNvSpPr/>
          <p:nvPr/>
        </p:nvSpPr>
        <p:spPr>
          <a:xfrm>
            <a:off x="1488278" y="1628800"/>
            <a:ext cx="7044162" cy="3024336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b="1" dirty="0" smtClean="0">
                <a:solidFill>
                  <a:srgbClr val="660066"/>
                </a:solidFill>
              </a:rPr>
              <a:t>Екскурсії</a:t>
            </a:r>
            <a:endParaRPr lang="uk-UA" sz="8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5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2551">
        <p14:vortex dir="r"/>
      </p:transition>
    </mc:Choice>
    <mc:Fallback xmlns="">
      <p:transition spd="slow" advTm="25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7" y="2447880"/>
            <a:ext cx="5904656" cy="4428492"/>
          </a:xfrm>
        </p:spPr>
      </p:pic>
      <p:pic>
        <p:nvPicPr>
          <p:cNvPr id="1026" name="Picture 2" descr="D:\FOTO\школа\музей\DSC_35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t="6094" r="2531"/>
          <a:stretch/>
        </p:blipFill>
        <p:spPr bwMode="auto">
          <a:xfrm>
            <a:off x="2717441" y="265878"/>
            <a:ext cx="6426559" cy="428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404664"/>
            <a:ext cx="2600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66"/>
                </a:solidFill>
              </a:rPr>
              <a:t>Урок історії в музеї</a:t>
            </a:r>
            <a:endParaRPr lang="uk-UA" sz="28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4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4"/>
    </mc:Choice>
    <mc:Fallback xmlns="">
      <p:transition spd="slow" advTm="3274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404664"/>
            <a:ext cx="3405064" cy="4968552"/>
          </a:xfrm>
        </p:spPr>
        <p:txBody>
          <a:bodyPr>
            <a:normAutofit/>
          </a:bodyPr>
          <a:lstStyle/>
          <a:p>
            <a:r>
              <a:rPr lang="uk-UA" sz="3200" dirty="0" smtClean="0">
                <a:solidFill>
                  <a:srgbClr val="00FF00"/>
                </a:solidFill>
              </a:rPr>
              <a:t>Районний семінар педагогів – організаторів</a:t>
            </a:r>
            <a:br>
              <a:rPr lang="uk-UA" sz="3200" dirty="0" smtClean="0">
                <a:solidFill>
                  <a:srgbClr val="00FF00"/>
                </a:solidFill>
              </a:rPr>
            </a:br>
            <a:r>
              <a:rPr lang="uk-UA" sz="2400" i="1" dirty="0" smtClean="0">
                <a:solidFill>
                  <a:srgbClr val="00FF00"/>
                </a:solidFill>
              </a:rPr>
              <a:t>2008 рік</a:t>
            </a:r>
            <a:endParaRPr lang="uk-UA" sz="2400" i="1" dirty="0">
              <a:solidFill>
                <a:srgbClr val="00FF00"/>
              </a:solidFill>
            </a:endParaRPr>
          </a:p>
        </p:txBody>
      </p:sp>
      <p:pic>
        <p:nvPicPr>
          <p:cNvPr id="33794" name="Picture 2" descr="C:\Documents and Settings\Оля\Мои документы\історія\музей\музей\районий семінар педагоги-організатори 2008\екскурсія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357984" cy="581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73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522">
        <p14:warp dir="in"/>
      </p:transition>
    </mc:Choice>
    <mc:Fallback xmlns="">
      <p:transition spd="slow" advTm="25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Documents and Settings\Оля\Мои документы\історія\музей\музей\обласний семінар-практикум вересень 2011\IMG_39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"/>
          <a:stretch/>
        </p:blipFill>
        <p:spPr bwMode="auto">
          <a:xfrm>
            <a:off x="3911809" y="0"/>
            <a:ext cx="5232191" cy="37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/>
          <a:stretch/>
        </p:blipFill>
        <p:spPr>
          <a:xfrm>
            <a:off x="0" y="2736978"/>
            <a:ext cx="6278033" cy="4121022"/>
          </a:xfrm>
        </p:spPr>
      </p:pic>
      <p:sp>
        <p:nvSpPr>
          <p:cNvPr id="3" name="TextBox 2"/>
          <p:cNvSpPr txBox="1"/>
          <p:nvPr/>
        </p:nvSpPr>
        <p:spPr>
          <a:xfrm>
            <a:off x="0" y="620688"/>
            <a:ext cx="421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Обласний семінар –практикум</a:t>
            </a:r>
          </a:p>
          <a:p>
            <a:r>
              <a:rPr lang="uk-UA" sz="2000" i="1" dirty="0" smtClean="0">
                <a:solidFill>
                  <a:srgbClr val="C00000"/>
                </a:solidFill>
              </a:rPr>
              <a:t>Вересень 2011 р</a:t>
            </a:r>
            <a:endParaRPr lang="uk-UA" sz="2000" i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9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43">
        <p14:ripple/>
      </p:transition>
    </mc:Choice>
    <mc:Fallback xmlns="">
      <p:transition spd="slow" advTm="50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Оля\Мои документы\історія\музей\музей\обласний семінар-практикум вчителів історії травень 2011\100_22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7289"/>
          <a:stretch/>
        </p:blipFill>
        <p:spPr bwMode="auto">
          <a:xfrm>
            <a:off x="2210355" y="0"/>
            <a:ext cx="6950075" cy="44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Оля\Мои документы\історія\музей\музей\обласний семінар-практикум вчителів історії травень 2011\IMG_03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1765"/>
            <a:ext cx="5341647" cy="40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2154" y="4829214"/>
            <a:ext cx="376827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solidFill>
                  <a:srgbClr val="FFFF66"/>
                </a:solidFill>
              </a:rPr>
              <a:t>Обласний семінар –практикум</a:t>
            </a:r>
          </a:p>
          <a:p>
            <a:r>
              <a:rPr lang="uk-UA" sz="2000" b="1" i="1" dirty="0" smtClean="0">
                <a:solidFill>
                  <a:srgbClr val="FFFF66"/>
                </a:solidFill>
              </a:rPr>
              <a:t>травень </a:t>
            </a:r>
            <a:r>
              <a:rPr lang="uk-UA" sz="2000" b="1" i="1" dirty="0">
                <a:solidFill>
                  <a:srgbClr val="FFFF66"/>
                </a:solidFill>
              </a:rPr>
              <a:t>2011 р</a:t>
            </a:r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4105607088"/>
      </p:ext>
    </p:extLst>
  </p:cSld>
  <p:clrMapOvr>
    <a:masterClrMapping/>
  </p:clrMapOvr>
  <p:transition spd="slow" advTm="3465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3" descr="D:\FOTO\школа\музей\DSC_33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05132" cy="5639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7184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84">
        <p14:window dir="vert"/>
      </p:transition>
    </mc:Choice>
    <mc:Fallback xmlns="">
      <p:transition spd="slow" advTm="2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1115616" y="692696"/>
            <a:ext cx="7200800" cy="2304256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Виставка «Родинні обереги»</a:t>
            </a:r>
            <a:endParaRPr lang="uk-UA" sz="5400" b="1" dirty="0">
              <a:solidFill>
                <a:srgbClr val="FF0000"/>
              </a:solidFill>
            </a:endParaRPr>
          </a:p>
        </p:txBody>
      </p:sp>
      <p:pic>
        <p:nvPicPr>
          <p:cNvPr id="13" name="Picture 4" descr="C:\Documents and Settings\Оля\Мои документы\історія\музей\музей\обласний семінар-практикум вересень 2011\DSC00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Documents and Settings\Оля\Мои документы\історія\музей\музей\обласний семінар-практикум вчителів історії травень 2011\IMG_0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29" y="62626"/>
            <a:ext cx="6336703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Оля\Мои документы\історія\музей\музей\обласний семінар-практикум вересень 2011\DSC008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591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Оля\Мои документы\історія\музей\музей\обласний семінар-практикум вересень 2011\DSC008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29" y="1997220"/>
            <a:ext cx="6336703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0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520">
        <p14:prism isInverted="1"/>
      </p:transition>
    </mc:Choice>
    <mc:Fallback xmlns="">
      <p:transition spd="slow" advTm="9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O\школа\музей\DSC_35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02" y="0"/>
            <a:ext cx="5472608" cy="36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O\школа\музей\DSC_35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5" t="3939" r="5110" b="8509"/>
          <a:stretch/>
        </p:blipFill>
        <p:spPr bwMode="auto">
          <a:xfrm>
            <a:off x="107504" y="2866271"/>
            <a:ext cx="5125792" cy="399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64175"/>
            <a:ext cx="37668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FFFF99"/>
                </a:solidFill>
              </a:rPr>
              <a:t>Юні краєзнавці з </a:t>
            </a:r>
          </a:p>
          <a:p>
            <a:r>
              <a:rPr lang="uk-UA" sz="2000" b="1" dirty="0" smtClean="0">
                <a:solidFill>
                  <a:srgbClr val="FFFF99"/>
                </a:solidFill>
              </a:rPr>
              <a:t>Камінь - Каширського району </a:t>
            </a:r>
          </a:p>
          <a:p>
            <a:r>
              <a:rPr lang="uk-UA" sz="2000" b="1" dirty="0" smtClean="0">
                <a:solidFill>
                  <a:srgbClr val="FFFF99"/>
                </a:solidFill>
              </a:rPr>
              <a:t>2007 рік</a:t>
            </a:r>
            <a:endParaRPr lang="uk-UA" sz="20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4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571">
        <p:checker/>
      </p:transition>
    </mc:Choice>
    <mc:Fallback xmlns="">
      <p:transition spd="slow" advTm="1571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1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>
            <a:off x="1115616" y="1124744"/>
            <a:ext cx="7128792" cy="397006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673224" y="2286000"/>
            <a:ext cx="8229600" cy="1143000"/>
          </a:xfrm>
        </p:spPr>
        <p:txBody>
          <a:bodyPr>
            <a:noAutofit/>
          </a:bodyPr>
          <a:lstStyle/>
          <a:p>
            <a:r>
              <a:rPr lang="uk-UA" sz="6000" i="1" dirty="0" smtClean="0">
                <a:solidFill>
                  <a:srgbClr val="C00000"/>
                </a:solidFill>
              </a:rPr>
              <a:t>Оригінальні експонати</a:t>
            </a:r>
            <a:endParaRPr lang="uk-UA" sz="60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3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1671">
        <p14:switch dir="r"/>
      </p:transition>
    </mc:Choice>
    <mc:Fallback xmlns="">
      <p:transition spd="slow" advTm="16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Оля\Мои документы\історія\фотки\DSC02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7210" y="1117410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35"/>
          <p:cNvGrpSpPr>
            <a:grpSpLocks/>
          </p:cNvGrpSpPr>
          <p:nvPr/>
        </p:nvGrpSpPr>
        <p:grpSpPr bwMode="auto">
          <a:xfrm>
            <a:off x="5508104" y="1196752"/>
            <a:ext cx="3282243" cy="4968552"/>
            <a:chOff x="108721687" y="108539464"/>
            <a:chExt cx="2924175" cy="3277371"/>
          </a:xfrm>
        </p:grpSpPr>
        <p:sp>
          <p:nvSpPr>
            <p:cNvPr id="21" name="Rectangle 36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22" name="Group 37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23" name="Group 38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31" name="Group 39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4099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4137" name="Picture 4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138" name="Picture 4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4100" name="Group 43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4140" name="Picture 4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141" name="Picture 4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4096" name="Group 46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4143" name="Picture 4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144" name="Picture 4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097" name="Group 49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4146" name="Picture 5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147" name="Picture 5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24" name="Rectangle 52"/>
              <p:cNvSpPr>
                <a:spLocks noChangeArrowheads="1"/>
              </p:cNvSpPr>
              <p:nvPr/>
            </p:nvSpPr>
            <p:spPr bwMode="auto">
              <a:xfrm>
                <a:off x="108721687" y="108854140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200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Сермяга і святковий одяг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Одяг належав </a:t>
                </a:r>
                <a:r>
                  <a:rPr kumimoji="0" lang="uk-UA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Кучинській</a:t>
                </a: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Варварі </a:t>
                </a:r>
                <a:r>
                  <a:rPr kumimoji="0" lang="uk-UA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Никонорівни</a:t>
                </a: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1915р.н., виготовлений на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поч. 30-х </a:t>
                </a:r>
                <a:r>
                  <a:rPr kumimoji="0" lang="uk-UA" sz="2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р.р</a:t>
                </a: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. </a:t>
                </a:r>
                <a:r>
                  <a:rPr kumimoji="0" lang="en-US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XX </a:t>
                </a: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ст.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Носили одяг у святкові дні, одягали на весілля, до церкви</a:t>
                </a:r>
              </a:p>
            </p:txBody>
          </p:sp>
          <p:grpSp>
            <p:nvGrpSpPr>
              <p:cNvPr id="25" name="Group 53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26" name="Group 54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29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4152" name="Picture 5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153" name="Picture 5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30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4155" name="Picture 5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4156" name="Picture 6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7" name="Group 61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4158" name="Picture 6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159" name="Picture 6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8" name="Group 64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4161" name="Picture 6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162" name="Picture 6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240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352">
        <p14:ripple/>
      </p:transition>
    </mc:Choice>
    <mc:Fallback xmlns="">
      <p:transition spd="slow" advTm="133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Оля\Мои документы\історія\фотки\DSC0207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3101"/>
          <a:stretch/>
        </p:blipFill>
        <p:spPr bwMode="auto">
          <a:xfrm rot="5400000">
            <a:off x="-375677" y="959853"/>
            <a:ext cx="6272011" cy="50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508104" y="1772816"/>
            <a:ext cx="3376364" cy="2592288"/>
            <a:chOff x="108869325" y="108677962"/>
            <a:chExt cx="2628900" cy="3000376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869325" y="108677962"/>
              <a:ext cx="2628900" cy="30003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869325" y="108677962"/>
              <a:ext cx="2628900" cy="3000376"/>
              <a:chOff x="108869325" y="108677962"/>
              <a:chExt cx="2628900" cy="3000376"/>
            </a:xfrm>
          </p:grpSpPr>
          <p:sp>
            <p:nvSpPr>
              <p:cNvPr id="7" name="Line 6"/>
              <p:cNvSpPr>
                <a:spLocks noChangeShapeType="1"/>
              </p:cNvSpPr>
              <p:nvPr/>
            </p:nvSpPr>
            <p:spPr bwMode="auto">
              <a:xfrm>
                <a:off x="108869325" y="108677962"/>
                <a:ext cx="2628900" cy="1"/>
              </a:xfrm>
              <a:prstGeom prst="line">
                <a:avLst/>
              </a:prstGeom>
              <a:noFill/>
              <a:ln w="190500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>
                <a:off x="108869325" y="111678337"/>
                <a:ext cx="2628900" cy="1"/>
              </a:xfrm>
              <a:prstGeom prst="line">
                <a:avLst/>
              </a:prstGeom>
              <a:noFill/>
              <a:ln w="190500" algn="ctr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9" name="Rectangle 8"/>
              <p:cNvSpPr>
                <a:spLocks noChangeArrowheads="1"/>
              </p:cNvSpPr>
              <p:nvPr/>
            </p:nvSpPr>
            <p:spPr bwMode="auto">
              <a:xfrm>
                <a:off x="108869325" y="108811312"/>
                <a:ext cx="2628900" cy="2743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EB99"/>
                    </a:solidFill>
                  </a14:hiddenFill>
                </a:ext>
                <a:ext uri="{91240B29-F687-4F45-9708-019B960494DF}">
                  <a14:hiddenLine xmlns:a14="http://schemas.microsoft.com/office/drawing/2010/main" w="57150" algn="in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1" i="0" u="none" strike="noStrike" cap="none" normalizeH="0" baseline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latin typeface="Times New Roman" pitchFamily="18" charset="0"/>
                  </a:rPr>
                  <a:t>Весільне вбрання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Належало </a:t>
                </a:r>
                <a:r>
                  <a:rPr kumimoji="0" lang="uk-UA" b="1" i="0" u="none" strike="noStrike" cap="none" normalizeH="0" baseline="0" dirty="0" err="1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Малафіїк</a:t>
                </a: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 Ользі Павлівні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(1922 </a:t>
                </a:r>
                <a:r>
                  <a:rPr kumimoji="0" lang="uk-UA" b="1" i="0" u="none" strike="noStrike" cap="none" normalizeH="0" baseline="0" dirty="0" err="1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р.н</a:t>
                </a: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.)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У 1939 р. Ольга Павлівна вінчалася у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FFFF66"/>
                    </a:solidFill>
                    <a:effectLst/>
                    <a:latin typeface="Times New Roman" pitchFamily="18" charset="0"/>
                  </a:rPr>
                  <a:t>Свято – Успенській церкві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4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716">
        <p14:flip dir="r"/>
      </p:transition>
    </mc:Choice>
    <mc:Fallback xmlns="">
      <p:transition spd="slow" advTm="127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Оля\Мои документы\історія\фотки\DSC02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6632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82824" y="4926434"/>
            <a:ext cx="4886325" cy="1931566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6153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154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6156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157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5" cy="316986"/>
                  <a:chOff x="109415168" y="108539464"/>
                  <a:chExt cx="748665" cy="316986"/>
                </a:xfrm>
              </p:grpSpPr>
              <p:pic>
                <p:nvPicPr>
                  <p:cNvPr id="6159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60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3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6162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63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0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1600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Ткацький верстат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Подарувала </a:t>
                </a:r>
                <a:r>
                  <a:rPr kumimoji="0" lang="uk-UA" sz="16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Осійчук</a:t>
                </a: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Ганна Федорівна (1929 </a:t>
                </a:r>
                <a:r>
                  <a:rPr kumimoji="0" lang="uk-UA" sz="16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р.н</a:t>
                </a: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.)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у 2004 р.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Верстат змайстрував </a:t>
                </a:r>
                <a:r>
                  <a:rPr kumimoji="0" lang="uk-UA" sz="16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Курицький</a:t>
                </a:r>
                <a:r>
                  <a:rPr kumimoji="0" lang="uk-UA" sz="16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Петро у 1936 році</a:t>
                </a:r>
                <a:endParaRPr kumimoji="0" lang="uk-UA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6168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169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6171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172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6174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75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6177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78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9000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14:window dir="vert"/>
      </p:transition>
    </mc:Choice>
    <mc:Fallback xmlns="">
      <p:transition spd="slow" advTm="104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Оля\Мои документы\історія\фотки\DSC02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3234" y="1045402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5315698" y="1840399"/>
            <a:ext cx="3910607" cy="2812737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7177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7178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7180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7181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7183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184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7186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187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0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Шафа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Виготовлена в кінці 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XIX 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ст., належала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батькам </a:t>
                </a:r>
                <a:r>
                  <a:rPr kumimoji="0" lang="uk-UA" sz="2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Кухарика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Макара Семеновича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(1914 </a:t>
                </a:r>
                <a:r>
                  <a:rPr kumimoji="0" lang="uk-UA" sz="2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р.н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.)</a:t>
                </a: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7192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7193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7195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7196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7198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199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7201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202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4314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8">
        <p14:ferris dir="l"/>
      </p:transition>
    </mc:Choice>
    <mc:Fallback xmlns="">
      <p:transition spd="slow" advTm="75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Оля\Мои документы\історія\фотки\DSC02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6632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7454" y="5013176"/>
            <a:ext cx="4886323" cy="1646202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8201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202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8204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205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8207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8208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8210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8211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1"/>
                <a:ext cx="2924175" cy="26557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Елемент декоративної оздоби,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який прикрашав браму вхідних воріт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панського маєтку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( к. 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І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  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поч.  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XX 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ст.)</a:t>
                </a:r>
                <a:endParaRPr kumimoji="0" lang="uk-UA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8216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217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8219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220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8222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8223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8225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8226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40121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763">
        <p:dissolve/>
      </p:transition>
    </mc:Choice>
    <mc:Fallback xmlns="">
      <p:transition spd="slow" advTm="7763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Оля\Мои документы\історія\фотки\DSC02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946" y="188640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2915816" y="5163410"/>
            <a:ext cx="4986461" cy="1471539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9225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226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9228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229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9231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32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9234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35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1"/>
                <a:ext cx="2924175" cy="265579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Жорна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Належали </a:t>
                </a:r>
                <a:r>
                  <a:rPr kumimoji="0" lang="uk-UA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Якусик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Уляні Романівні (1934 </a:t>
                </a:r>
                <a:r>
                  <a:rPr kumimoji="0" lang="uk-UA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р.н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.)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Виготовлені у кінці </a:t>
                </a:r>
                <a:r>
                  <a:rPr kumimoji="0" lang="en-US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XIX </a:t>
                </a:r>
                <a:r>
                  <a:rPr kumimoji="0" lang="uk-UA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ст.</a:t>
                </a: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9240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241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9243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244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9246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47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9249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250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sp>
        <p:nvSpPr>
          <p:cNvPr id="20" name="AutoShape 35"/>
          <p:cNvSpPr>
            <a:spLocks noChangeArrowheads="1"/>
          </p:cNvSpPr>
          <p:nvPr/>
        </p:nvSpPr>
        <p:spPr bwMode="auto">
          <a:xfrm rot="11550364">
            <a:off x="1447936" y="2066959"/>
            <a:ext cx="1774825" cy="3543300"/>
          </a:xfrm>
          <a:prstGeom prst="curvedLeftArrow">
            <a:avLst>
              <a:gd name="adj1" fmla="val 39928"/>
              <a:gd name="adj2" fmla="val 79857"/>
              <a:gd name="adj3" fmla="val 33333"/>
            </a:avLst>
          </a:prstGeom>
          <a:gradFill rotWithShape="0">
            <a:gsLst>
              <a:gs pos="0">
                <a:srgbClr val="FFFFFF"/>
              </a:gs>
              <a:gs pos="100000">
                <a:srgbClr val="9999FF"/>
              </a:gs>
            </a:gsLst>
            <a:lin ang="5400000" scaled="1"/>
          </a:gradFill>
          <a:ln w="12700">
            <a:solidFill>
              <a:srgbClr val="6666FF"/>
            </a:solidFill>
            <a:miter lim="800000"/>
            <a:headEnd/>
            <a:tailEnd/>
          </a:ln>
          <a:effectLst>
            <a:outerShdw dist="28398" dir="3806097" algn="ctr" rotWithShape="0">
              <a:srgbClr val="000080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57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471">
        <p14:flip dir="r"/>
      </p:transition>
    </mc:Choice>
    <mc:Fallback xmlns="">
      <p:transition spd="slow" advTm="74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Изображение 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3464" r="6409" b="57996"/>
          <a:stretch>
            <a:fillRect/>
          </a:stretch>
        </p:blipFill>
        <p:spPr bwMode="auto">
          <a:xfrm>
            <a:off x="1259632" y="332656"/>
            <a:ext cx="6580187" cy="4679950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188194" y="5589240"/>
            <a:ext cx="6840190" cy="1080120"/>
            <a:chOff x="108728153" y="128598278"/>
            <a:chExt cx="2924175" cy="327744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8153" y="128598278"/>
              <a:ext cx="2924175" cy="32773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8154" y="128598280"/>
              <a:ext cx="2924174" cy="3277439"/>
              <a:chOff x="108728154" y="128598280"/>
              <a:chExt cx="2924174" cy="3277439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7681" y="128598280"/>
                <a:ext cx="2914646" cy="317054"/>
                <a:chOff x="108737681" y="128598280"/>
                <a:chExt cx="2914646" cy="317054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9705" y="128598280"/>
                  <a:ext cx="1432622" cy="317054"/>
                  <a:chOff x="110219705" y="128598280"/>
                  <a:chExt cx="1432622" cy="317054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903658" y="128598280"/>
                    <a:ext cx="748669" cy="317054"/>
                    <a:chOff x="110903658" y="128598280"/>
                    <a:chExt cx="748669" cy="317054"/>
                  </a:xfrm>
                </p:grpSpPr>
                <p:pic>
                  <p:nvPicPr>
                    <p:cNvPr id="12297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903658" y="128598348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2298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9832" y="128598280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9705" y="128598280"/>
                    <a:ext cx="748669" cy="317054"/>
                    <a:chOff x="110219705" y="128598280"/>
                    <a:chExt cx="748669" cy="317054"/>
                  </a:xfrm>
                </p:grpSpPr>
                <p:pic>
                  <p:nvPicPr>
                    <p:cNvPr id="12300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9705" y="128598348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2301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95879" y="128598280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21634" y="128598280"/>
                  <a:ext cx="748669" cy="317054"/>
                  <a:chOff x="109421634" y="128598280"/>
                  <a:chExt cx="748669" cy="317054"/>
                </a:xfrm>
              </p:grpSpPr>
              <p:pic>
                <p:nvPicPr>
                  <p:cNvPr id="12303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21634" y="128598348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04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7808" y="128598280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7681" y="128598280"/>
                  <a:ext cx="748669" cy="317054"/>
                  <a:chOff x="108737681" y="128598280"/>
                  <a:chExt cx="748669" cy="317054"/>
                </a:xfrm>
              </p:grpSpPr>
              <p:pic>
                <p:nvPicPr>
                  <p:cNvPr id="12306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7681" y="128598348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07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13855" y="128598280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8154" y="128912955"/>
                <a:ext cx="2924174" cy="26557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Верхній жіночий та чоловічий одяг селян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(к.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XIX - </a:t>
                </a: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п.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XX </a:t>
                </a: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ст., фотодокумент)</a:t>
                </a:r>
                <a:endParaRPr kumimoji="0" lang="uk-UA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7681" y="131558665"/>
                <a:ext cx="2914646" cy="317054"/>
                <a:chOff x="108737681" y="131558665"/>
                <a:chExt cx="2914646" cy="317054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9705" y="131558665"/>
                  <a:ext cx="1432622" cy="317054"/>
                  <a:chOff x="110219705" y="131558665"/>
                  <a:chExt cx="1432622" cy="317054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903658" y="131558665"/>
                    <a:ext cx="748669" cy="317054"/>
                    <a:chOff x="110903658" y="131558665"/>
                    <a:chExt cx="748669" cy="317054"/>
                  </a:xfrm>
                </p:grpSpPr>
                <p:pic>
                  <p:nvPicPr>
                    <p:cNvPr id="12312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903658" y="131558733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2313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9832" y="131558665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9705" y="131558665"/>
                    <a:ext cx="748669" cy="317054"/>
                    <a:chOff x="110219705" y="131558665"/>
                    <a:chExt cx="748669" cy="317054"/>
                  </a:xfrm>
                </p:grpSpPr>
                <p:pic>
                  <p:nvPicPr>
                    <p:cNvPr id="12315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9705" y="131558733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2316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95879" y="131558665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21634" y="131558665"/>
                  <a:ext cx="748669" cy="317054"/>
                  <a:chOff x="109421634" y="131558665"/>
                  <a:chExt cx="748669" cy="317054"/>
                </a:xfrm>
              </p:grpSpPr>
              <p:pic>
                <p:nvPicPr>
                  <p:cNvPr id="12318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21634" y="131558733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19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7808" y="131558665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7681" y="131558665"/>
                  <a:ext cx="748669" cy="317054"/>
                  <a:chOff x="108737681" y="131558665"/>
                  <a:chExt cx="748669" cy="317054"/>
                </a:xfrm>
              </p:grpSpPr>
              <p:pic>
                <p:nvPicPr>
                  <p:cNvPr id="12321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7681" y="131558733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322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13855" y="131558665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9780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01">
        <p14:prism/>
      </p:transition>
    </mc:Choice>
    <mc:Fallback xmlns="">
      <p:transition spd="slow" advTm="59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O\школа\музей\DSC_3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885"/>
            <a:ext cx="8882257" cy="5888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315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37">
        <p:dissolve/>
      </p:transition>
    </mc:Choice>
    <mc:Fallback xmlns="">
      <p:transition spd="slow" advTm="233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Оля\Мои документы\історія\фотки\DSC02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55198" y="1117410"/>
            <a:ext cx="6278033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9200" y="1691049"/>
            <a:ext cx="3673147" cy="2386023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10249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0250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10252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0253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10255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256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10258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259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0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Ступа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Виготовлена в кінці </a:t>
                </a:r>
                <a:r>
                  <a:rPr kumimoji="0" lang="en-US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XIX 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ст., належала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Яцику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 Михайлу </a:t>
                </a:r>
                <a:r>
                  <a:rPr kumimoji="0" lang="uk-UA" sz="2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Лукашовичу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, 1923 </a:t>
                </a:r>
                <a:r>
                  <a:rPr kumimoji="0" lang="uk-UA" sz="20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р.н</a:t>
                </a:r>
                <a:r>
                  <a:rPr kumimoji="0" lang="uk-UA" sz="20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</a:rPr>
                  <a:t>.</a:t>
                </a: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0264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0265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0267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0268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0270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271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0273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0274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1708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76">
        <p14:window dir="vert"/>
      </p:transition>
    </mc:Choice>
    <mc:Fallback xmlns="">
      <p:transition spd="slow" advTm="61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Изображение 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" t="3618" r="30092" b="63643"/>
          <a:stretch>
            <a:fillRect/>
          </a:stretch>
        </p:blipFill>
        <p:spPr bwMode="auto">
          <a:xfrm>
            <a:off x="1331640" y="476672"/>
            <a:ext cx="6637337" cy="4319587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31640" y="5157192"/>
            <a:ext cx="6908328" cy="1224136"/>
            <a:chOff x="108771408" y="109760624"/>
            <a:chExt cx="2953639" cy="3277379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71408" y="109760628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80936" y="109760624"/>
              <a:ext cx="2944111" cy="3277379"/>
              <a:chOff x="108780936" y="109760624"/>
              <a:chExt cx="2944111" cy="3277379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80936" y="109760624"/>
                <a:ext cx="2914646" cy="316994"/>
                <a:chOff x="108780936" y="109760624"/>
                <a:chExt cx="2914646" cy="316994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62960" y="109760624"/>
                  <a:ext cx="1432622" cy="316994"/>
                  <a:chOff x="110262960" y="109760624"/>
                  <a:chExt cx="1432622" cy="316994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946913" y="109760624"/>
                    <a:ext cx="748669" cy="316994"/>
                    <a:chOff x="110946913" y="109760624"/>
                    <a:chExt cx="748669" cy="316994"/>
                  </a:xfrm>
                </p:grpSpPr>
                <p:pic>
                  <p:nvPicPr>
                    <p:cNvPr id="16393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946913" y="10976062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394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323087" y="109760630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62960" y="109760624"/>
                    <a:ext cx="748669" cy="316994"/>
                    <a:chOff x="110262960" y="109760624"/>
                    <a:chExt cx="748669" cy="316994"/>
                  </a:xfrm>
                </p:grpSpPr>
                <p:pic>
                  <p:nvPicPr>
                    <p:cNvPr id="16396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62960" y="10976062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397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639134" y="109760630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64889" y="109760624"/>
                  <a:ext cx="748669" cy="316994"/>
                  <a:chOff x="109464889" y="109760624"/>
                  <a:chExt cx="748669" cy="316994"/>
                </a:xfrm>
              </p:grpSpPr>
              <p:pic>
                <p:nvPicPr>
                  <p:cNvPr id="16399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64889" y="10976062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400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841063" y="109760630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80936" y="109760624"/>
                  <a:ext cx="748669" cy="316994"/>
                  <a:chOff x="108780936" y="109760624"/>
                  <a:chExt cx="748669" cy="316994"/>
                </a:xfrm>
              </p:grpSpPr>
              <p:pic>
                <p:nvPicPr>
                  <p:cNvPr id="16402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80936" y="10976062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403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57110" y="109760630"/>
                    <a:ext cx="372495" cy="3169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800872" y="109964906"/>
                <a:ext cx="2924175" cy="275610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Панський маєток у селі Велика Глуша  ( к. </a:t>
                </a:r>
                <a:r>
                  <a:rPr kumimoji="0" lang="en-US" sz="24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XIX </a:t>
                </a: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ст., фотодокумент)</a:t>
                </a:r>
                <a:endParaRPr kumimoji="0" lang="uk-UA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80936" y="112721009"/>
                <a:ext cx="2914646" cy="316994"/>
                <a:chOff x="108780936" y="112721009"/>
                <a:chExt cx="2914646" cy="316994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62960" y="112721009"/>
                  <a:ext cx="1432622" cy="316994"/>
                  <a:chOff x="110262960" y="112721009"/>
                  <a:chExt cx="1432622" cy="316994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946913" y="112721009"/>
                    <a:ext cx="748669" cy="316994"/>
                    <a:chOff x="110946913" y="112721009"/>
                    <a:chExt cx="748669" cy="316994"/>
                  </a:xfrm>
                </p:grpSpPr>
                <p:pic>
                  <p:nvPicPr>
                    <p:cNvPr id="16408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946913" y="11272100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409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323087" y="112721015"/>
                      <a:ext cx="372495" cy="31698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62960" y="112721009"/>
                    <a:ext cx="748669" cy="316994"/>
                    <a:chOff x="110262960" y="112721009"/>
                    <a:chExt cx="748669" cy="316994"/>
                  </a:xfrm>
                </p:grpSpPr>
                <p:pic>
                  <p:nvPicPr>
                    <p:cNvPr id="16411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62960" y="11272100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412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639134" y="112721017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64889" y="112721009"/>
                  <a:ext cx="748669" cy="316986"/>
                  <a:chOff x="109464889" y="112721009"/>
                  <a:chExt cx="748669" cy="316986"/>
                </a:xfrm>
              </p:grpSpPr>
              <p:pic>
                <p:nvPicPr>
                  <p:cNvPr id="16414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64889" y="11272100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415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841063" y="11272100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80936" y="112721009"/>
                  <a:ext cx="748669" cy="316986"/>
                  <a:chOff x="108780936" y="112721009"/>
                  <a:chExt cx="748669" cy="316986"/>
                </a:xfrm>
              </p:grpSpPr>
              <p:pic>
                <p:nvPicPr>
                  <p:cNvPr id="16417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80936" y="11272100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418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57110" y="11272100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9970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1"/>
    </mc:Choice>
    <mc:Fallback xmlns="">
      <p:transition spd="slow" advTm="6101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1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перфолента 5"/>
          <p:cNvSpPr/>
          <p:nvPr/>
        </p:nvSpPr>
        <p:spPr>
          <a:xfrm>
            <a:off x="611560" y="692696"/>
            <a:ext cx="7743453" cy="4113509"/>
          </a:xfrm>
          <a:prstGeom prst="flowChartPunchedTap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8000" b="1" dirty="0">
                <a:solidFill>
                  <a:srgbClr val="FF0066"/>
                </a:solidFill>
              </a:rPr>
              <a:t>Почесні гості музею</a:t>
            </a:r>
          </a:p>
        </p:txBody>
      </p:sp>
    </p:spTree>
    <p:extLst>
      <p:ext uri="{BB962C8B-B14F-4D97-AF65-F5344CB8AC3E}">
        <p14:creationId xmlns:p14="http://schemas.microsoft.com/office/powerpoint/2010/main" val="196918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72">
        <p14:prism isInverted="1"/>
      </p:transition>
    </mc:Choice>
    <mc:Fallback xmlns="">
      <p:transition spd="slow" advTm="24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354885" y="5406377"/>
            <a:ext cx="6577372" cy="1152128"/>
            <a:chOff x="108694659" y="108539464"/>
            <a:chExt cx="2951203" cy="3277371"/>
          </a:xfrm>
        </p:grpSpPr>
        <p:sp>
          <p:nvSpPr>
            <p:cNvPr id="4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22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2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33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4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3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31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2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3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27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8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4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25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6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7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Заступник</a:t>
                </a:r>
                <a:r>
                  <a:rPr kumimoji="0" lang="uk-UA" sz="2000" b="1" i="0" u="none" strike="noStrike" cap="none" normalizeH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 голови Верховної Ради України  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Адам Мартинюк  </a:t>
                </a: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20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1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8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9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4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1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2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pic>
        <p:nvPicPr>
          <p:cNvPr id="1026" name="Picture 2" descr="C:\Documents and Settings\Оля\Рабочий стол\Изображение 5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885" y="116632"/>
            <a:ext cx="6732743" cy="504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5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25">
        <p14:window dir="vert"/>
      </p:transition>
    </mc:Choice>
    <mc:Fallback xmlns="">
      <p:transition spd="slow" advTm="33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6632"/>
            <a:ext cx="6890766" cy="5156028"/>
          </a:xfrm>
        </p:spPr>
      </p:pic>
      <p:sp>
        <p:nvSpPr>
          <p:cNvPr id="3" name="TextBox 2"/>
          <p:cNvSpPr txBox="1"/>
          <p:nvPr/>
        </p:nvSpPr>
        <p:spPr>
          <a:xfrm>
            <a:off x="868626" y="5750786"/>
            <a:ext cx="7664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Автори експериментального телепроекту  «Благодатна купель» </a:t>
            </a:r>
          </a:p>
          <a:p>
            <a:pPr algn="ctr"/>
            <a:r>
              <a:rPr lang="uk-UA" sz="2000" b="1" dirty="0" smtClean="0">
                <a:solidFill>
                  <a:srgbClr val="FFFF00"/>
                </a:solidFill>
              </a:rPr>
              <a:t>Телеканалу АВЕРС </a:t>
            </a:r>
            <a:endParaRPr lang="uk-UA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489">
        <p14:conveyor dir="l"/>
      </p:transition>
    </mc:Choice>
    <mc:Fallback xmlns="">
      <p:transition spd="slow" advTm="54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Изображение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1" t="5107" r="21327" b="60451"/>
          <a:stretch>
            <a:fillRect/>
          </a:stretch>
        </p:blipFill>
        <p:spPr bwMode="auto">
          <a:xfrm>
            <a:off x="1331640" y="404664"/>
            <a:ext cx="6696075" cy="4584700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06240" y="5496549"/>
            <a:ext cx="6721475" cy="650875"/>
            <a:chOff x="108721687" y="108539464"/>
            <a:chExt cx="2924175" cy="3277371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11273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1274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11276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1277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11279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280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11282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283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721687" y="108854140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80"/>
                    </a:solidFill>
                    <a:effectLst/>
                    <a:latin typeface="Times New Roman" pitchFamily="18" charset="0"/>
                  </a:rPr>
                  <a:t>Воїни - афганці </a:t>
                </a:r>
                <a:endParaRPr kumimoji="0" lang="uk-UA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1288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1289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1291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1292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1294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295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1297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298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1496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94">
        <p:circle/>
      </p:transition>
    </mc:Choice>
    <mc:Fallback xmlns="">
      <p:transition spd="slow" advTm="379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Изображение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3836" r="14314" b="62578"/>
          <a:stretch>
            <a:fillRect/>
          </a:stretch>
        </p:blipFill>
        <p:spPr bwMode="auto">
          <a:xfrm>
            <a:off x="1331640" y="332656"/>
            <a:ext cx="6719887" cy="4579937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348646" y="5301208"/>
            <a:ext cx="6895761" cy="720080"/>
            <a:chOff x="108678431" y="127444460"/>
            <a:chExt cx="2924175" cy="3277445"/>
          </a:xfrm>
        </p:grpSpPr>
        <p:sp>
          <p:nvSpPr>
            <p:cNvPr id="5" name="Rectangle 4" hidden="1"/>
            <p:cNvSpPr>
              <a:spLocks noChangeArrowheads="1"/>
            </p:cNvSpPr>
            <p:nvPr/>
          </p:nvSpPr>
          <p:spPr bwMode="auto">
            <a:xfrm>
              <a:off x="108678431" y="127444460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08678432" y="127444460"/>
              <a:ext cx="2924174" cy="3277445"/>
              <a:chOff x="108678432" y="127444460"/>
              <a:chExt cx="2924174" cy="3277445"/>
            </a:xfrm>
          </p:grpSpPr>
          <p:grpSp>
            <p:nvGrpSpPr>
              <p:cNvPr id="7" name="Group 6"/>
              <p:cNvGrpSpPr>
                <a:grpSpLocks/>
              </p:cNvGrpSpPr>
              <p:nvPr/>
            </p:nvGrpSpPr>
            <p:grpSpPr bwMode="auto">
              <a:xfrm>
                <a:off x="108687959" y="127444460"/>
                <a:ext cx="2914646" cy="317060"/>
                <a:chOff x="108687959" y="127444460"/>
                <a:chExt cx="2914646" cy="317060"/>
              </a:xfrm>
            </p:grpSpPr>
            <p:grpSp>
              <p:nvGrpSpPr>
                <p:cNvPr id="15" name="Group 7"/>
                <p:cNvGrpSpPr>
                  <a:grpSpLocks/>
                </p:cNvGrpSpPr>
                <p:nvPr/>
              </p:nvGrpSpPr>
              <p:grpSpPr bwMode="auto">
                <a:xfrm>
                  <a:off x="110169983" y="127444460"/>
                  <a:ext cx="1432622" cy="317060"/>
                  <a:chOff x="110169983" y="127444460"/>
                  <a:chExt cx="1432622" cy="317060"/>
                </a:xfrm>
              </p:grpSpPr>
              <p:grpSp>
                <p:nvGrpSpPr>
                  <p:cNvPr id="18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53936" y="127444460"/>
                    <a:ext cx="748669" cy="317060"/>
                    <a:chOff x="110853936" y="127444460"/>
                    <a:chExt cx="748669" cy="317060"/>
                  </a:xfrm>
                </p:grpSpPr>
                <p:pic>
                  <p:nvPicPr>
                    <p:cNvPr id="13321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53936" y="127444534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3322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30110" y="127444460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169983" y="127444460"/>
                    <a:ext cx="748669" cy="317060"/>
                    <a:chOff x="110169983" y="127444460"/>
                    <a:chExt cx="748669" cy="317060"/>
                  </a:xfrm>
                </p:grpSpPr>
                <p:pic>
                  <p:nvPicPr>
                    <p:cNvPr id="13324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169983" y="127444534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3325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46157" y="127444460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6" name="Group 14"/>
                <p:cNvGrpSpPr>
                  <a:grpSpLocks/>
                </p:cNvGrpSpPr>
                <p:nvPr/>
              </p:nvGrpSpPr>
              <p:grpSpPr bwMode="auto">
                <a:xfrm>
                  <a:off x="109371912" y="127444460"/>
                  <a:ext cx="748669" cy="317060"/>
                  <a:chOff x="109371912" y="127444460"/>
                  <a:chExt cx="748669" cy="317060"/>
                </a:xfrm>
              </p:grpSpPr>
              <p:pic>
                <p:nvPicPr>
                  <p:cNvPr id="13327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371912" y="127444534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28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48086" y="127444460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7" name="Group 17"/>
                <p:cNvGrpSpPr>
                  <a:grpSpLocks/>
                </p:cNvGrpSpPr>
                <p:nvPr/>
              </p:nvGrpSpPr>
              <p:grpSpPr bwMode="auto">
                <a:xfrm>
                  <a:off x="108687959" y="127444460"/>
                  <a:ext cx="748669" cy="317060"/>
                  <a:chOff x="108687959" y="127444460"/>
                  <a:chExt cx="748669" cy="317060"/>
                </a:xfrm>
              </p:grpSpPr>
              <p:pic>
                <p:nvPicPr>
                  <p:cNvPr id="13330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687959" y="127444534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31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064133" y="127444460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8" name="Rectangle 20"/>
              <p:cNvSpPr>
                <a:spLocks noChangeArrowheads="1"/>
              </p:cNvSpPr>
              <p:nvPr/>
            </p:nvSpPr>
            <p:spPr bwMode="auto">
              <a:xfrm>
                <a:off x="108678432" y="127759138"/>
                <a:ext cx="2924174" cy="26557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Альберт </a:t>
                </a:r>
                <a:r>
                  <a:rPr kumimoji="0" lang="uk-UA" sz="2400" b="0" i="0" u="none" strike="noStrike" cap="none" normalizeH="0" baseline="0" dirty="0" err="1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Теппер</a:t>
                </a:r>
                <a:r>
                  <a:rPr kumimoji="0" lang="uk-UA" sz="2400" b="0" i="0" u="none" strike="noStrike" cap="none" normalizeH="0" baseline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itchFamily="18" charset="0"/>
                  </a:rPr>
                  <a:t> – гість із Німеччини</a:t>
                </a:r>
                <a:endParaRPr kumimoji="0" lang="uk-UA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9" name="Group 21"/>
              <p:cNvGrpSpPr>
                <a:grpSpLocks/>
              </p:cNvGrpSpPr>
              <p:nvPr/>
            </p:nvGrpSpPr>
            <p:grpSpPr bwMode="auto">
              <a:xfrm>
                <a:off x="108687959" y="130404845"/>
                <a:ext cx="2914646" cy="317060"/>
                <a:chOff x="108687959" y="130404845"/>
                <a:chExt cx="2914646" cy="317060"/>
              </a:xfrm>
            </p:grpSpPr>
            <p:grpSp>
              <p:nvGrpSpPr>
                <p:cNvPr id="10" name="Group 22"/>
                <p:cNvGrpSpPr>
                  <a:grpSpLocks/>
                </p:cNvGrpSpPr>
                <p:nvPr/>
              </p:nvGrpSpPr>
              <p:grpSpPr bwMode="auto">
                <a:xfrm>
                  <a:off x="110169983" y="130404845"/>
                  <a:ext cx="1432622" cy="317060"/>
                  <a:chOff x="110169983" y="130404845"/>
                  <a:chExt cx="1432622" cy="317060"/>
                </a:xfrm>
              </p:grpSpPr>
              <p:grpSp>
                <p:nvGrpSpPr>
                  <p:cNvPr id="13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53936" y="130404845"/>
                    <a:ext cx="748669" cy="317060"/>
                    <a:chOff x="110853936" y="130404845"/>
                    <a:chExt cx="748669" cy="317060"/>
                  </a:xfrm>
                </p:grpSpPr>
                <p:pic>
                  <p:nvPicPr>
                    <p:cNvPr id="13336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53936" y="130404919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3337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30110" y="130404845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169983" y="130404845"/>
                    <a:ext cx="748669" cy="317060"/>
                    <a:chOff x="110169983" y="130404845"/>
                    <a:chExt cx="748669" cy="317060"/>
                  </a:xfrm>
                </p:grpSpPr>
                <p:pic>
                  <p:nvPicPr>
                    <p:cNvPr id="13339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169983" y="130404919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3340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46157" y="130404845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109371912" y="130404845"/>
                  <a:ext cx="748669" cy="317060"/>
                  <a:chOff x="109371912" y="130404845"/>
                  <a:chExt cx="748669" cy="317060"/>
                </a:xfrm>
              </p:grpSpPr>
              <p:pic>
                <p:nvPicPr>
                  <p:cNvPr id="13342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371912" y="130404919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43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48086" y="130404845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108687959" y="130404845"/>
                  <a:ext cx="748669" cy="317060"/>
                  <a:chOff x="108687959" y="130404845"/>
                  <a:chExt cx="748669" cy="317060"/>
                </a:xfrm>
              </p:grpSpPr>
              <p:pic>
                <p:nvPicPr>
                  <p:cNvPr id="13345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687959" y="130404919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46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064133" y="130404845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27789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329">
        <p14:flash/>
      </p:transition>
    </mc:Choice>
    <mc:Fallback xmlns="">
      <p:transition spd="slow" advTm="33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Изображение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5023" r="11761" b="67262"/>
          <a:stretch>
            <a:fillRect/>
          </a:stretch>
        </p:blipFill>
        <p:spPr bwMode="auto">
          <a:xfrm>
            <a:off x="1403648" y="476672"/>
            <a:ext cx="6729412" cy="3902075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365082" y="5233762"/>
            <a:ext cx="6895761" cy="720080"/>
            <a:chOff x="108678431" y="127444460"/>
            <a:chExt cx="2924175" cy="3277445"/>
          </a:xfrm>
        </p:grpSpPr>
        <p:sp>
          <p:nvSpPr>
            <p:cNvPr id="9" name="Rectangle 4" hidden="1"/>
            <p:cNvSpPr>
              <a:spLocks noChangeArrowheads="1"/>
            </p:cNvSpPr>
            <p:nvPr/>
          </p:nvSpPr>
          <p:spPr bwMode="auto">
            <a:xfrm>
              <a:off x="108678431" y="127444460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108678432" y="127444460"/>
              <a:ext cx="2924174" cy="3277445"/>
              <a:chOff x="108678432" y="127444460"/>
              <a:chExt cx="2924174" cy="3277445"/>
            </a:xfrm>
          </p:grpSpPr>
          <p:grpSp>
            <p:nvGrpSpPr>
              <p:cNvPr id="11" name="Group 6"/>
              <p:cNvGrpSpPr>
                <a:grpSpLocks/>
              </p:cNvGrpSpPr>
              <p:nvPr/>
            </p:nvGrpSpPr>
            <p:grpSpPr bwMode="auto">
              <a:xfrm>
                <a:off x="108687959" y="127444460"/>
                <a:ext cx="2914646" cy="317060"/>
                <a:chOff x="108687959" y="127444460"/>
                <a:chExt cx="2914646" cy="317060"/>
              </a:xfrm>
            </p:grpSpPr>
            <p:grpSp>
              <p:nvGrpSpPr>
                <p:cNvPr id="27" name="Group 7"/>
                <p:cNvGrpSpPr>
                  <a:grpSpLocks/>
                </p:cNvGrpSpPr>
                <p:nvPr/>
              </p:nvGrpSpPr>
              <p:grpSpPr bwMode="auto">
                <a:xfrm>
                  <a:off x="110169983" y="127444460"/>
                  <a:ext cx="1432622" cy="317060"/>
                  <a:chOff x="110169983" y="127444460"/>
                  <a:chExt cx="1432622" cy="317060"/>
                </a:xfrm>
              </p:grpSpPr>
              <p:grpSp>
                <p:nvGrpSpPr>
                  <p:cNvPr id="34" name="Group 8"/>
                  <p:cNvGrpSpPr>
                    <a:grpSpLocks/>
                  </p:cNvGrpSpPr>
                  <p:nvPr/>
                </p:nvGrpSpPr>
                <p:grpSpPr bwMode="auto">
                  <a:xfrm>
                    <a:off x="110853936" y="127444460"/>
                    <a:ext cx="748669" cy="317060"/>
                    <a:chOff x="110853936" y="127444460"/>
                    <a:chExt cx="748669" cy="317060"/>
                  </a:xfrm>
                </p:grpSpPr>
                <p:pic>
                  <p:nvPicPr>
                    <p:cNvPr id="38" name="Picture 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53936" y="127444534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9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30110" y="127444460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35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0169983" y="127444460"/>
                    <a:ext cx="748669" cy="317060"/>
                    <a:chOff x="110169983" y="127444460"/>
                    <a:chExt cx="748669" cy="317060"/>
                  </a:xfrm>
                </p:grpSpPr>
                <p:pic>
                  <p:nvPicPr>
                    <p:cNvPr id="36" name="Picture 12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169983" y="127444534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7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46157" y="127444460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8" name="Group 14"/>
                <p:cNvGrpSpPr>
                  <a:grpSpLocks/>
                </p:cNvGrpSpPr>
                <p:nvPr/>
              </p:nvGrpSpPr>
              <p:grpSpPr bwMode="auto">
                <a:xfrm>
                  <a:off x="109371912" y="127444460"/>
                  <a:ext cx="748669" cy="317060"/>
                  <a:chOff x="109371912" y="127444460"/>
                  <a:chExt cx="748669" cy="317060"/>
                </a:xfrm>
              </p:grpSpPr>
              <p:pic>
                <p:nvPicPr>
                  <p:cNvPr id="32" name="Picture 1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371912" y="127444534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48086" y="127444460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9" name="Group 17"/>
                <p:cNvGrpSpPr>
                  <a:grpSpLocks/>
                </p:cNvGrpSpPr>
                <p:nvPr/>
              </p:nvGrpSpPr>
              <p:grpSpPr bwMode="auto">
                <a:xfrm>
                  <a:off x="108687959" y="127444460"/>
                  <a:ext cx="748669" cy="317060"/>
                  <a:chOff x="108687959" y="127444460"/>
                  <a:chExt cx="748669" cy="317060"/>
                </a:xfrm>
              </p:grpSpPr>
              <p:pic>
                <p:nvPicPr>
                  <p:cNvPr id="30" name="Picture 18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687959" y="127444534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1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064133" y="127444460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2" name="Rectangle 20"/>
              <p:cNvSpPr>
                <a:spLocks noChangeArrowheads="1"/>
              </p:cNvSpPr>
              <p:nvPr/>
            </p:nvSpPr>
            <p:spPr bwMode="auto">
              <a:xfrm>
                <a:off x="108678432" y="127759138"/>
                <a:ext cx="2924174" cy="265578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uk-UA" sz="2400" dirty="0" smtClean="0">
                    <a:solidFill>
                      <a:srgbClr val="0000FF"/>
                    </a:solidFill>
                    <a:latin typeface="Times New Roman" pitchFamily="18" charset="0"/>
                  </a:rPr>
                  <a:t>Ветерани </a:t>
                </a:r>
                <a:r>
                  <a:rPr lang="uk-UA" sz="2400" dirty="0">
                    <a:solidFill>
                      <a:srgbClr val="0000FF"/>
                    </a:solidFill>
                    <a:latin typeface="Times New Roman" pitchFamily="18" charset="0"/>
                  </a:rPr>
                  <a:t>Великої Вітчизняної війни</a:t>
                </a:r>
                <a:endParaRPr lang="uk-UA" sz="2800" dirty="0">
                  <a:latin typeface="Arial" pitchFamily="34" charset="0"/>
                </a:endParaRPr>
              </a:p>
            </p:txBody>
          </p:sp>
          <p:grpSp>
            <p:nvGrpSpPr>
              <p:cNvPr id="13" name="Group 21"/>
              <p:cNvGrpSpPr>
                <a:grpSpLocks/>
              </p:cNvGrpSpPr>
              <p:nvPr/>
            </p:nvGrpSpPr>
            <p:grpSpPr bwMode="auto">
              <a:xfrm>
                <a:off x="108687959" y="130404845"/>
                <a:ext cx="2914646" cy="317060"/>
                <a:chOff x="108687959" y="130404845"/>
                <a:chExt cx="2914646" cy="317060"/>
              </a:xfrm>
            </p:grpSpPr>
            <p:grpSp>
              <p:nvGrpSpPr>
                <p:cNvPr id="14" name="Group 22"/>
                <p:cNvGrpSpPr>
                  <a:grpSpLocks/>
                </p:cNvGrpSpPr>
                <p:nvPr/>
              </p:nvGrpSpPr>
              <p:grpSpPr bwMode="auto">
                <a:xfrm>
                  <a:off x="110169983" y="130404845"/>
                  <a:ext cx="1432622" cy="317060"/>
                  <a:chOff x="110169983" y="130404845"/>
                  <a:chExt cx="1432622" cy="317060"/>
                </a:xfrm>
              </p:grpSpPr>
              <p:grpSp>
                <p:nvGrpSpPr>
                  <p:cNvPr id="21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110853936" y="130404845"/>
                    <a:ext cx="748669" cy="317060"/>
                    <a:chOff x="110853936" y="130404845"/>
                    <a:chExt cx="748669" cy="317060"/>
                  </a:xfrm>
                </p:grpSpPr>
                <p:pic>
                  <p:nvPicPr>
                    <p:cNvPr id="25" name="Picture 2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53936" y="130404919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6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30110" y="130404845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22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110169983" y="130404845"/>
                    <a:ext cx="748669" cy="317060"/>
                    <a:chOff x="110169983" y="130404845"/>
                    <a:chExt cx="748669" cy="317060"/>
                  </a:xfrm>
                </p:grpSpPr>
                <p:pic>
                  <p:nvPicPr>
                    <p:cNvPr id="23" name="Picture 27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169983" y="130404919"/>
                      <a:ext cx="372496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4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46157" y="130404845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5" name="Group 29"/>
                <p:cNvGrpSpPr>
                  <a:grpSpLocks/>
                </p:cNvGrpSpPr>
                <p:nvPr/>
              </p:nvGrpSpPr>
              <p:grpSpPr bwMode="auto">
                <a:xfrm>
                  <a:off x="109371912" y="130404845"/>
                  <a:ext cx="748669" cy="317060"/>
                  <a:chOff x="109371912" y="130404845"/>
                  <a:chExt cx="748669" cy="317060"/>
                </a:xfrm>
              </p:grpSpPr>
              <p:pic>
                <p:nvPicPr>
                  <p:cNvPr id="19" name="Picture 3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371912" y="130404919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48086" y="130404845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6" name="Group 32"/>
                <p:cNvGrpSpPr>
                  <a:grpSpLocks/>
                </p:cNvGrpSpPr>
                <p:nvPr/>
              </p:nvGrpSpPr>
              <p:grpSpPr bwMode="auto">
                <a:xfrm>
                  <a:off x="108687959" y="130404845"/>
                  <a:ext cx="748669" cy="317060"/>
                  <a:chOff x="108687959" y="130404845"/>
                  <a:chExt cx="748669" cy="317060"/>
                </a:xfrm>
              </p:grpSpPr>
              <p:pic>
                <p:nvPicPr>
                  <p:cNvPr id="17" name="Picture 33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687959" y="130404919"/>
                    <a:ext cx="372496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064133" y="130404845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63800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22">
        <p14:glitter pattern="hexagon"/>
      </p:transition>
    </mc:Choice>
    <mc:Fallback xmlns="">
      <p:transition spd="slow" advTm="30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Изображение 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4681" r="14023" b="61089"/>
          <a:stretch>
            <a:fillRect/>
          </a:stretch>
        </p:blipFill>
        <p:spPr bwMode="auto">
          <a:xfrm>
            <a:off x="1403648" y="260648"/>
            <a:ext cx="6661150" cy="4572000"/>
          </a:xfrm>
          <a:prstGeom prst="rect">
            <a:avLst/>
          </a:prstGeom>
          <a:noFill/>
          <a:ln w="762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34418" y="5301208"/>
            <a:ext cx="6830380" cy="1152128"/>
            <a:chOff x="108721687" y="108539464"/>
            <a:chExt cx="2924175" cy="3277371"/>
          </a:xfrm>
        </p:grpSpPr>
        <p:sp>
          <p:nvSpPr>
            <p:cNvPr id="3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3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15370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371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7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15373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374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4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15376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377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5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15379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380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6" name="Rectangle 21"/>
              <p:cNvSpPr>
                <a:spLocks noChangeArrowheads="1"/>
              </p:cNvSpPr>
              <p:nvPr/>
            </p:nvSpPr>
            <p:spPr bwMode="auto">
              <a:xfrm>
                <a:off x="108721687" y="108854139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</a:rPr>
                  <a:t>Спадкоємиця панського маєтку пані Ірена Лубенська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Times New Roman" pitchFamily="18" charset="0"/>
                  </a:rPr>
                  <a:t>з Кракова з дочкою і зятем. </a:t>
                </a: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</a:endParaRPr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1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5385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386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2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5388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389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5391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392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5394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395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209125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7">
        <p14:ferris dir="l"/>
      </p:transition>
    </mc:Choice>
    <mc:Fallback xmlns="">
      <p:transition spd="slow" advTm="6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фотки\IMG_1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120680" cy="4590510"/>
          </a:xfrm>
          <a:prstGeom prst="rect">
            <a:avLst/>
          </a:prstGeom>
          <a:noFill/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1349437" y="5326278"/>
            <a:ext cx="6517134" cy="1152128"/>
            <a:chOff x="108721687" y="108539464"/>
            <a:chExt cx="2924175" cy="3277371"/>
          </a:xfrm>
        </p:grpSpPr>
        <p:sp>
          <p:nvSpPr>
            <p:cNvPr id="4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08721687" y="108539464"/>
              <a:ext cx="2924175" cy="3277371"/>
              <a:chOff x="108721687" y="108539464"/>
              <a:chExt cx="2924175" cy="3277371"/>
            </a:xfrm>
          </p:grpSpPr>
          <p:grpSp>
            <p:nvGrpSpPr>
              <p:cNvPr id="6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22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29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33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4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30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31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2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3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27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8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4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25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6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7" name="Rectangle 21"/>
              <p:cNvSpPr>
                <a:spLocks noChangeArrowheads="1"/>
              </p:cNvSpPr>
              <p:nvPr/>
            </p:nvSpPr>
            <p:spPr bwMode="auto">
              <a:xfrm>
                <a:off x="108721687" y="108854139"/>
                <a:ext cx="2924175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sz="20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Поет</a:t>
                </a:r>
                <a:r>
                  <a:rPr kumimoji="0" lang="uk-UA" sz="2000" b="1" i="0" u="none" strike="noStrike" cap="none" normalizeH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 Василь Простопчук і екс</a:t>
                </a:r>
                <a:r>
                  <a:rPr lang="uk-UA" sz="2000" b="1" dirty="0">
                    <a:solidFill>
                      <a:srgbClr val="C00000"/>
                    </a:solidFill>
                  </a:rPr>
                  <a:t> </a:t>
                </a:r>
                <a:r>
                  <a:rPr lang="uk-UA" sz="2000" b="1" dirty="0" smtClean="0">
                    <a:solidFill>
                      <a:srgbClr val="C00000"/>
                    </a:solidFill>
                  </a:rPr>
                  <a:t>– депутат обласної ради Іван Кобак</a:t>
                </a: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6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20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1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7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8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9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4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1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2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5137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641">
        <p14:doors dir="vert"/>
      </p:transition>
    </mc:Choice>
    <mc:Fallback xmlns="">
      <p:transition spd="slow" advTm="46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FOTO\школа\музей\DSC_3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6294"/>
            <a:ext cx="7891688" cy="523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47">
        <p14:prism/>
      </p:transition>
    </mc:Choice>
    <mc:Fallback xmlns="">
      <p:transition spd="slow" advTm="20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5473" y="553656"/>
            <a:ext cx="4214656" cy="1592848"/>
            <a:chOff x="108694659" y="108539464"/>
            <a:chExt cx="2951203" cy="3277371"/>
          </a:xfrm>
        </p:grpSpPr>
        <p:sp>
          <p:nvSpPr>
            <p:cNvPr id="3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21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28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32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3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29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30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1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2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26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7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3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24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5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6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sz="2000" b="1" dirty="0">
                    <a:solidFill>
                      <a:srgbClr val="C00000"/>
                    </a:solidFill>
                  </a:rPr>
                  <a:t>Єпископ </a:t>
                </a:r>
                <a:r>
                  <a:rPr lang="ru-RU" sz="2000" b="1" dirty="0" smtClean="0">
                    <a:solidFill>
                      <a:srgbClr val="C00000"/>
                    </a:solidFill>
                  </a:rPr>
                  <a:t> Володимир - Волинський  і Ковельський,   Володимир</a:t>
                </a: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5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9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0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7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8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3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4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1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932" y="175142"/>
            <a:ext cx="2232248" cy="2968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4"/>
          <p:cNvGrpSpPr>
            <a:grpSpLocks/>
          </p:cNvGrpSpPr>
          <p:nvPr/>
        </p:nvGrpSpPr>
        <p:grpSpPr bwMode="auto">
          <a:xfrm>
            <a:off x="296106" y="5008154"/>
            <a:ext cx="4214656" cy="1592848"/>
            <a:chOff x="108694659" y="108539464"/>
            <a:chExt cx="2951203" cy="3277371"/>
          </a:xfrm>
        </p:grpSpPr>
        <p:sp>
          <p:nvSpPr>
            <p:cNvPr id="36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37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38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54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61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65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6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62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63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4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55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59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0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56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57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8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39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sz="2000" b="1" dirty="0" smtClean="0">
                    <a:solidFill>
                      <a:srgbClr val="C00000"/>
                    </a:solidFill>
                  </a:rPr>
                  <a:t>Художній керівник Волинського народного хору </a:t>
                </a:r>
              </a:p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lang="ru-RU" sz="2000" b="1" dirty="0" smtClean="0">
                    <a:solidFill>
                      <a:srgbClr val="C00000"/>
                    </a:solidFill>
                  </a:rPr>
                  <a:t> Олександр Стадник</a:t>
                </a: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40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41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48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52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3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49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50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1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42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46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7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3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44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5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60" y="4072251"/>
            <a:ext cx="2616446" cy="261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15506"/>
      </p:ext>
    </p:extLst>
  </p:cSld>
  <p:clrMapOvr>
    <a:masterClrMapping/>
  </p:clrMapOvr>
  <p:transition spd="slow" advTm="7286"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00959" y="260648"/>
            <a:ext cx="4214655" cy="2160240"/>
            <a:chOff x="108694659" y="108539464"/>
            <a:chExt cx="2951203" cy="3277371"/>
          </a:xfrm>
        </p:grpSpPr>
        <p:sp>
          <p:nvSpPr>
            <p:cNvPr id="3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21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28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32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3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29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30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1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22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26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7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3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24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5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6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8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5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9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0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6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7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8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9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3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4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0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1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grpSp>
        <p:nvGrpSpPr>
          <p:cNvPr id="36" name="Group 4"/>
          <p:cNvGrpSpPr>
            <a:grpSpLocks/>
          </p:cNvGrpSpPr>
          <p:nvPr/>
        </p:nvGrpSpPr>
        <p:grpSpPr bwMode="auto">
          <a:xfrm>
            <a:off x="186379" y="301064"/>
            <a:ext cx="4507157" cy="2119823"/>
            <a:chOff x="108694659" y="108539464"/>
            <a:chExt cx="2951203" cy="3277371"/>
          </a:xfrm>
        </p:grpSpPr>
        <p:sp>
          <p:nvSpPr>
            <p:cNvPr id="37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38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39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55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6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66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7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6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64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65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56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60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61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57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58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59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0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endParaRPr kumimoji="0" lang="uk-UA" sz="24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r>
                  <a:rPr kumimoji="0" lang="uk-UA" sz="2400" b="1" i="0" u="none" strike="noStrike" cap="none" normalizeH="0" baseline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Анджей</a:t>
                </a:r>
                <a:r>
                  <a:rPr kumimoji="0" lang="uk-UA" sz="24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 </a:t>
                </a:r>
                <a:r>
                  <a:rPr kumimoji="0" lang="uk-UA" sz="2400" b="1" i="0" u="none" strike="noStrike" cap="none" normalizeH="0" baseline="0" dirty="0" err="1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Гічук</a:t>
                </a:r>
                <a:r>
                  <a:rPr kumimoji="0" lang="uk-UA" sz="2400" b="1" i="0" u="none" strike="noStrike" cap="none" normalizeH="0" baseline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</a:rPr>
                  <a:t> з Вроцлава</a:t>
                </a:r>
              </a:p>
            </p:txBody>
          </p:sp>
          <p:grpSp>
            <p:nvGrpSpPr>
              <p:cNvPr id="41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42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4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53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4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5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51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52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43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47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8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44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45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46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grpSp>
        <p:nvGrpSpPr>
          <p:cNvPr id="68" name="Group 4"/>
          <p:cNvGrpSpPr>
            <a:grpSpLocks/>
          </p:cNvGrpSpPr>
          <p:nvPr/>
        </p:nvGrpSpPr>
        <p:grpSpPr bwMode="auto">
          <a:xfrm>
            <a:off x="55935" y="3937317"/>
            <a:ext cx="4669837" cy="2083971"/>
            <a:chOff x="108694659" y="108539464"/>
            <a:chExt cx="2951203" cy="3277371"/>
          </a:xfrm>
        </p:grpSpPr>
        <p:sp>
          <p:nvSpPr>
            <p:cNvPr id="69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70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71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87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94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98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9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95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96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97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88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92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3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89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90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91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72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5"/>
                <a:ext cx="2924175" cy="26557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73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74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81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85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6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82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83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4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75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79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80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76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77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78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sp>
        <p:nvSpPr>
          <p:cNvPr id="100" name="Прямоугольник 99"/>
          <p:cNvSpPr/>
          <p:nvPr/>
        </p:nvSpPr>
        <p:spPr>
          <a:xfrm>
            <a:off x="109831" y="4166128"/>
            <a:ext cx="45543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доцент  кафедри психології ВНУ імені Лесі Українки Володимир </a:t>
            </a:r>
            <a:r>
              <a:rPr lang="uk-UA" sz="2400" b="1" dirty="0" err="1">
                <a:solidFill>
                  <a:srgbClr val="C00000"/>
                </a:solidFill>
              </a:rPr>
              <a:t>Хомик</a:t>
            </a:r>
            <a:endParaRPr lang="uk-UA" sz="2400" b="1" dirty="0">
              <a:solidFill>
                <a:srgbClr val="C00000"/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4886322" y="551854"/>
            <a:ext cx="39888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C00000"/>
                </a:solidFill>
              </a:rPr>
              <a:t>Кічук</a:t>
            </a:r>
            <a:r>
              <a:rPr lang="uk-UA" sz="2400" b="1" dirty="0">
                <a:solidFill>
                  <a:srgbClr val="C00000"/>
                </a:solidFill>
              </a:rPr>
              <a:t> Лідія Іванівна, виконавчий директор Фонду ООН в області народонаселення</a:t>
            </a:r>
          </a:p>
        </p:txBody>
      </p:sp>
      <p:grpSp>
        <p:nvGrpSpPr>
          <p:cNvPr id="136" name="Group 4"/>
          <p:cNvGrpSpPr>
            <a:grpSpLocks/>
          </p:cNvGrpSpPr>
          <p:nvPr/>
        </p:nvGrpSpPr>
        <p:grpSpPr bwMode="auto">
          <a:xfrm>
            <a:off x="4897744" y="3890355"/>
            <a:ext cx="4214656" cy="2130933"/>
            <a:chOff x="108694659" y="108539464"/>
            <a:chExt cx="2951203" cy="3277371"/>
          </a:xfrm>
        </p:grpSpPr>
        <p:sp>
          <p:nvSpPr>
            <p:cNvPr id="137" name="Rectangle 5" hidden="1"/>
            <p:cNvSpPr>
              <a:spLocks noChangeArrowheads="1"/>
            </p:cNvSpPr>
            <p:nvPr/>
          </p:nvSpPr>
          <p:spPr bwMode="auto">
            <a:xfrm>
              <a:off x="108721687" y="108539464"/>
              <a:ext cx="2924175" cy="327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uk-UA"/>
            </a:p>
          </p:txBody>
        </p:sp>
        <p:grpSp>
          <p:nvGrpSpPr>
            <p:cNvPr id="138" name="Group 6"/>
            <p:cNvGrpSpPr>
              <a:grpSpLocks/>
            </p:cNvGrpSpPr>
            <p:nvPr/>
          </p:nvGrpSpPr>
          <p:grpSpPr bwMode="auto">
            <a:xfrm>
              <a:off x="108694659" y="108539464"/>
              <a:ext cx="2951202" cy="3277371"/>
              <a:chOff x="108694659" y="108539464"/>
              <a:chExt cx="2951202" cy="3277371"/>
            </a:xfrm>
          </p:grpSpPr>
          <p:grpSp>
            <p:nvGrpSpPr>
              <p:cNvPr id="139" name="Group 7"/>
              <p:cNvGrpSpPr>
                <a:grpSpLocks/>
              </p:cNvGrpSpPr>
              <p:nvPr/>
            </p:nvGrpSpPr>
            <p:grpSpPr bwMode="auto">
              <a:xfrm>
                <a:off x="108731215" y="108539464"/>
                <a:ext cx="2914646" cy="316986"/>
                <a:chOff x="108731215" y="108539464"/>
                <a:chExt cx="2914646" cy="316986"/>
              </a:xfrm>
            </p:grpSpPr>
            <p:grpSp>
              <p:nvGrpSpPr>
                <p:cNvPr id="155" name="Group 8"/>
                <p:cNvGrpSpPr>
                  <a:grpSpLocks/>
                </p:cNvGrpSpPr>
                <p:nvPr/>
              </p:nvGrpSpPr>
              <p:grpSpPr bwMode="auto">
                <a:xfrm>
                  <a:off x="110213239" y="108539464"/>
                  <a:ext cx="1432622" cy="316986"/>
                  <a:chOff x="110213239" y="108539464"/>
                  <a:chExt cx="1432622" cy="316986"/>
                </a:xfrm>
              </p:grpSpPr>
              <p:grpSp>
                <p:nvGrpSpPr>
                  <p:cNvPr id="162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08539464"/>
                    <a:ext cx="748669" cy="316986"/>
                    <a:chOff x="110897192" y="108539464"/>
                    <a:chExt cx="748669" cy="316986"/>
                  </a:xfrm>
                </p:grpSpPr>
                <p:pic>
                  <p:nvPicPr>
                    <p:cNvPr id="166" name="Picture 10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897192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7" name="Picture 11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1273366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6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08539464"/>
                    <a:ext cx="748669" cy="316986"/>
                    <a:chOff x="110213239" y="108539464"/>
                    <a:chExt cx="748669" cy="316986"/>
                  </a:xfrm>
                </p:grpSpPr>
                <p:pic>
                  <p:nvPicPr>
                    <p:cNvPr id="164" name="Picture 13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10213239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65" name="Picture 14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>
                      <a:off x="110589413" y="108539464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56" name="Group 15"/>
                <p:cNvGrpSpPr>
                  <a:grpSpLocks/>
                </p:cNvGrpSpPr>
                <p:nvPr/>
              </p:nvGrpSpPr>
              <p:grpSpPr bwMode="auto">
                <a:xfrm>
                  <a:off x="109415168" y="108539464"/>
                  <a:ext cx="748669" cy="316986"/>
                  <a:chOff x="109415168" y="108539464"/>
                  <a:chExt cx="748669" cy="316986"/>
                </a:xfrm>
              </p:grpSpPr>
              <p:pic>
                <p:nvPicPr>
                  <p:cNvPr id="160" name="Picture 16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9415168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1" name="Picture 17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791342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57" name="Group 18"/>
                <p:cNvGrpSpPr>
                  <a:grpSpLocks/>
                </p:cNvGrpSpPr>
                <p:nvPr/>
              </p:nvGrpSpPr>
              <p:grpSpPr bwMode="auto">
                <a:xfrm>
                  <a:off x="108731215" y="108539464"/>
                  <a:ext cx="748669" cy="316986"/>
                  <a:chOff x="108731215" y="108539464"/>
                  <a:chExt cx="748669" cy="316986"/>
                </a:xfrm>
              </p:grpSpPr>
              <p:pic>
                <p:nvPicPr>
                  <p:cNvPr id="158" name="Picture 19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731215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9" name="Picture 20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9107389" y="108539464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40" name="Rectangle 21"/>
              <p:cNvSpPr>
                <a:spLocks noChangeArrowheads="1"/>
              </p:cNvSpPr>
              <p:nvPr/>
            </p:nvSpPr>
            <p:spPr bwMode="auto">
              <a:xfrm>
                <a:off x="108694659" y="108844054"/>
                <a:ext cx="2862146" cy="265579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ts val="1000"/>
                  </a:spcAft>
                </a:pPr>
                <a:endParaRPr kumimoji="0" lang="uk-UA" sz="2000" b="1" i="0" u="none" strike="noStrike" cap="none" normalizeH="0" baseline="0" dirty="0" smtClean="0">
                  <a:ln>
                    <a:noFill/>
                  </a:ln>
                  <a:solidFill>
                    <a:srgbClr val="C00000"/>
                  </a:solidFill>
                  <a:effectLst/>
                </a:endParaRPr>
              </a:p>
            </p:txBody>
          </p:sp>
          <p:grpSp>
            <p:nvGrpSpPr>
              <p:cNvPr id="141" name="Group 22"/>
              <p:cNvGrpSpPr>
                <a:grpSpLocks/>
              </p:cNvGrpSpPr>
              <p:nvPr/>
            </p:nvGrpSpPr>
            <p:grpSpPr bwMode="auto">
              <a:xfrm>
                <a:off x="108731215" y="111499849"/>
                <a:ext cx="2914646" cy="316986"/>
                <a:chOff x="108731215" y="111499849"/>
                <a:chExt cx="2914646" cy="316986"/>
              </a:xfrm>
            </p:grpSpPr>
            <p:grpSp>
              <p:nvGrpSpPr>
                <p:cNvPr id="142" name="Group 23"/>
                <p:cNvGrpSpPr>
                  <a:grpSpLocks/>
                </p:cNvGrpSpPr>
                <p:nvPr/>
              </p:nvGrpSpPr>
              <p:grpSpPr bwMode="auto">
                <a:xfrm>
                  <a:off x="110213239" y="111499849"/>
                  <a:ext cx="1432622" cy="316986"/>
                  <a:chOff x="110213239" y="111499849"/>
                  <a:chExt cx="1432622" cy="316986"/>
                </a:xfrm>
              </p:grpSpPr>
              <p:grpSp>
                <p:nvGrpSpPr>
                  <p:cNvPr id="14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10897192" y="111499849"/>
                    <a:ext cx="748669" cy="316986"/>
                    <a:chOff x="110897192" y="111499849"/>
                    <a:chExt cx="748669" cy="316986"/>
                  </a:xfrm>
                </p:grpSpPr>
                <p:pic>
                  <p:nvPicPr>
                    <p:cNvPr id="153" name="Picture 25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897192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4" name="Picture 26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1273366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grpSp>
                <p:nvGrpSpPr>
                  <p:cNvPr id="15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110213239" y="111499849"/>
                    <a:ext cx="748669" cy="316986"/>
                    <a:chOff x="110213239" y="111499849"/>
                    <a:chExt cx="748669" cy="316986"/>
                  </a:xfrm>
                </p:grpSpPr>
                <p:pic>
                  <p:nvPicPr>
                    <p:cNvPr id="151" name="Picture 28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V="1">
                      <a:off x="110213239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152" name="Picture 29" descr="DD01167_"/>
                    <p:cNvPicPr preferRelativeResize="0">
                      <a:picLocks noChangeArrowheads="1"/>
                    </p:cNvPicPr>
                    <p:nvPr/>
                  </p:nvPicPr>
                  <p:blipFill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flipH="1" flipV="1">
                      <a:off x="110589413" y="111499849"/>
                      <a:ext cx="372495" cy="3169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6600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 algn="in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143" name="Group 30"/>
                <p:cNvGrpSpPr>
                  <a:grpSpLocks/>
                </p:cNvGrpSpPr>
                <p:nvPr/>
              </p:nvGrpSpPr>
              <p:grpSpPr bwMode="auto">
                <a:xfrm>
                  <a:off x="109415168" y="111499849"/>
                  <a:ext cx="748669" cy="316986"/>
                  <a:chOff x="109415168" y="111499849"/>
                  <a:chExt cx="748669" cy="316986"/>
                </a:xfrm>
              </p:grpSpPr>
              <p:pic>
                <p:nvPicPr>
                  <p:cNvPr id="147" name="Picture 31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9415168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48" name="Picture 32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791342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144" name="Group 33"/>
                <p:cNvGrpSpPr>
                  <a:grpSpLocks/>
                </p:cNvGrpSpPr>
                <p:nvPr/>
              </p:nvGrpSpPr>
              <p:grpSpPr bwMode="auto">
                <a:xfrm>
                  <a:off x="108731215" y="111499849"/>
                  <a:ext cx="748669" cy="316986"/>
                  <a:chOff x="108731215" y="111499849"/>
                  <a:chExt cx="748669" cy="316986"/>
                </a:xfrm>
              </p:grpSpPr>
              <p:pic>
                <p:nvPicPr>
                  <p:cNvPr id="145" name="Picture 34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V="1">
                    <a:off x="108731215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46" name="Picture 35" descr="DD01167_"/>
                  <p:cNvPicPr preferRelativeResize="0">
                    <a:picLocks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 flipV="1">
                    <a:off x="109107389" y="111499849"/>
                    <a:ext cx="372495" cy="31698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  <p:sp>
        <p:nvSpPr>
          <p:cNvPr id="168" name="Прямоугольник 167"/>
          <p:cNvSpPr/>
          <p:nvPr/>
        </p:nvSpPr>
        <p:spPr>
          <a:xfrm>
            <a:off x="4725770" y="412912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Мар’яна Ярославівна </a:t>
            </a:r>
            <a:r>
              <a:rPr lang="uk-UA" sz="2400" b="1" dirty="0" err="1">
                <a:solidFill>
                  <a:srgbClr val="C00000"/>
                </a:solidFill>
              </a:rPr>
              <a:t>Миць</a:t>
            </a:r>
            <a:r>
              <a:rPr lang="uk-UA" sz="2400" b="1" dirty="0">
                <a:solidFill>
                  <a:srgbClr val="C00000"/>
                </a:solidFill>
              </a:rPr>
              <a:t>, кандидат історичних наук, доцент кафедри теорії та методики ВІППО</a:t>
            </a:r>
          </a:p>
        </p:txBody>
      </p:sp>
    </p:spTree>
    <p:extLst>
      <p:ext uri="{BB962C8B-B14F-4D97-AF65-F5344CB8AC3E}">
        <p14:creationId xmlns:p14="http://schemas.microsoft.com/office/powerpoint/2010/main" val="375940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396">
        <p14:prism isContent="1" isInverted="1"/>
      </p:transition>
    </mc:Choice>
    <mc:Fallback xmlns="">
      <p:transition spd="slow" advTm="18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но 2 1"/>
          <p:cNvSpPr/>
          <p:nvPr/>
        </p:nvSpPr>
        <p:spPr>
          <a:xfrm>
            <a:off x="12954" y="-30492"/>
            <a:ext cx="9144000" cy="68580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 smtClean="0">
                <a:solidFill>
                  <a:srgbClr val="C00000"/>
                </a:solidFill>
                <a:latin typeface="Bankir-Retro" pitchFamily="2" charset="0"/>
              </a:rPr>
              <a:t>Дякуємо за увагу</a:t>
            </a:r>
            <a:endParaRPr lang="uk-UA" sz="6000" b="1" dirty="0">
              <a:solidFill>
                <a:srgbClr val="C00000"/>
              </a:solidFill>
              <a:latin typeface="Bankir-Ret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91">
        <p14:honeycomb/>
      </p:transition>
    </mc:Choice>
    <mc:Fallback xmlns="">
      <p:transition spd="slow" advTm="25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D:\FOTO\школа\музей\DSC_3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630831" cy="572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0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5">
        <p14:gallery dir="l"/>
      </p:transition>
    </mc:Choice>
    <mc:Fallback xmlns="">
      <p:transition spd="slow" advTm="19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FOTO\школа\музей\DSC_3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97713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8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870">
        <p:circle/>
      </p:transition>
    </mc:Choice>
    <mc:Fallback xmlns="">
      <p:transition spd="slow" advTm="287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FOTO\школа\музей\DSC_33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26143" cy="55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3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166">
        <p14:honeycomb/>
      </p:transition>
    </mc:Choice>
    <mc:Fallback xmlns="">
      <p:transition spd="slow" advTm="31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383</TotalTime>
  <Words>354</Words>
  <Application>Microsoft Office PowerPoint</Application>
  <PresentationFormat>Экран (4:3)</PresentationFormat>
  <Paragraphs>70</Paragraphs>
  <Slides>62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Апекс</vt:lpstr>
      <vt:lpstr>Музей історії села велика Глуша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Районний семінар педагогів – організаторів 2008 рік</vt:lpstr>
      <vt:lpstr>Презентация PowerPoint</vt:lpstr>
      <vt:lpstr>Презентация PowerPoint</vt:lpstr>
      <vt:lpstr>Презентация PowerPoint</vt:lpstr>
      <vt:lpstr>Презентация PowerPoint</vt:lpstr>
      <vt:lpstr>Оригінальні експонати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 </dc:creator>
  <cp:lastModifiedBy>Admin</cp:lastModifiedBy>
  <cp:revision>47</cp:revision>
  <dcterms:created xsi:type="dcterms:W3CDTF">2011-11-27T11:50:49Z</dcterms:created>
  <dcterms:modified xsi:type="dcterms:W3CDTF">2025-02-04T10:33:42Z</dcterms:modified>
</cp:coreProperties>
</file>